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4"/>
  </p:notesMasterIdLst>
  <p:sldIdLst>
    <p:sldId id="293" r:id="rId2"/>
    <p:sldId id="294" r:id="rId3"/>
    <p:sldId id="295" r:id="rId4"/>
    <p:sldId id="341" r:id="rId5"/>
    <p:sldId id="274" r:id="rId6"/>
    <p:sldId id="280" r:id="rId7"/>
    <p:sldId id="281" r:id="rId8"/>
    <p:sldId id="278" r:id="rId9"/>
    <p:sldId id="297" r:id="rId10"/>
    <p:sldId id="296" r:id="rId11"/>
    <p:sldId id="338" r:id="rId12"/>
    <p:sldId id="298" r:id="rId13"/>
    <p:sldId id="299" r:id="rId14"/>
    <p:sldId id="300" r:id="rId15"/>
    <p:sldId id="301" r:id="rId16"/>
    <p:sldId id="339" r:id="rId17"/>
    <p:sldId id="343" r:id="rId18"/>
    <p:sldId id="340" r:id="rId19"/>
    <p:sldId id="342" r:id="rId20"/>
    <p:sldId id="303" r:id="rId21"/>
    <p:sldId id="302" r:id="rId22"/>
    <p:sldId id="304" r:id="rId23"/>
    <p:sldId id="305" r:id="rId24"/>
    <p:sldId id="307" r:id="rId25"/>
    <p:sldId id="308" r:id="rId26"/>
    <p:sldId id="310" r:id="rId27"/>
    <p:sldId id="311" r:id="rId28"/>
    <p:sldId id="309" r:id="rId29"/>
    <p:sldId id="306" r:id="rId30"/>
    <p:sldId id="344" r:id="rId31"/>
    <p:sldId id="287" r:id="rId32"/>
    <p:sldId id="32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00"/>
    <a:srgbClr val="006600"/>
    <a:srgbClr val="CCECFF"/>
    <a:srgbClr val="FFFFCC"/>
    <a:srgbClr val="3399FF"/>
    <a:srgbClr val="EAEAEA"/>
    <a:srgbClr val="E2C5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54" autoAdjust="0"/>
    <p:restoredTop sz="90929"/>
  </p:normalViewPr>
  <p:slideViewPr>
    <p:cSldViewPr>
      <p:cViewPr varScale="1">
        <p:scale>
          <a:sx n="94" d="100"/>
          <a:sy n="94" d="100"/>
        </p:scale>
        <p:origin x="-11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1B58A3-DF0D-41F8-9BFE-C5BDC7CD22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08D14-0A5B-3745-92A6-8EDFAEC769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23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B30C9-3C57-48EC-8EB6-E9FEB25CEE74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4E1EC-F5BA-45C1-B9E5-62EA04070CD4}" type="slidenum">
              <a:rPr lang="en-US"/>
              <a:pPr/>
              <a:t>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14" tIns="45708" rIns="91414" bIns="45708"/>
          <a:lstStyle/>
          <a:p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02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86D49-7BDA-4A89-9516-901611E514C4}" type="slidenum">
              <a:rPr lang="en-US"/>
              <a:pPr/>
              <a:t>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14" tIns="45708" rIns="91414" bIns="45708"/>
          <a:lstStyle/>
          <a:p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11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C5A22-36F9-4C23-AAA8-FBE96A8F065D}" type="slidenum">
              <a:rPr lang="en-US"/>
              <a:pPr/>
              <a:t>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14" tIns="45708" rIns="91414" bIns="45708"/>
          <a:lstStyle/>
          <a:p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21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2B210-DDB7-8CC7-2CD5-B7E6F8CED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FF04BE7-BF90-CB3C-A525-6D27BFE0E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721640-0D1A-0E44-F0C2-332A5445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DA7388-C509-927C-D5E6-8FD7C433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96D7B1-BD4F-7879-830C-5BF33F72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EBC0-ADDB-428F-BF1D-AF838E8DA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66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88702D-7A64-AF04-5A85-46BC9A7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59D828-42BE-F32A-B8AA-821E46AAD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8A4FBD-FB19-B11D-3109-DA38620E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641D40-83DD-1CB5-CD6A-DE1C68AE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BB5D2C-03C0-B4B5-0EB4-D6B2AA67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6CF-AFB0-4A87-AC06-683F7014D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46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6E49CDD-89D2-BFB7-C820-A2FE2FCFE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E975AE-B045-C818-2CD3-F8FC9730F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BC2C75-C930-08EF-B6FD-C19A85F1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421D18-5B1D-8257-AEEB-5967A2B8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3D0BE8-5B94-A60C-1A50-71C928CF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5F2C-0434-45FA-9386-B1F2E1D5B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49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673DF-94E8-D84C-6621-DE03FD87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32EA17-AFC9-789F-DA49-B57091CC0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7BEA73-72EC-840C-1AC5-88916003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17EA4-FA27-4358-5BED-463343A0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BFC616-8E38-433A-41D1-1CAEE046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115-A18B-4334-B76B-2D734E932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30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7FD4E8-7A77-EA22-BAB6-1973B44A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8EBA4F-5E54-3F54-D3B6-5CA6336E1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83887B-3678-F266-5ECA-64856C89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DA2C9C-AE7D-2A9F-95A0-2E1B9A4B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3D6E8C-5929-585D-0BE9-61A21402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1C7A-3A3D-4B5C-B9A6-3708013BA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96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890167-4965-70AF-1796-9491A2C7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A2D49-CE40-680F-9242-9D75D47F4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38ABD9-8B0A-ACC5-38AA-AF6768FD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9FBB59-200A-CB60-CFAF-502AE6EB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108FDA-98AF-1420-7029-3D441330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A20FDC-8A8C-8888-F9D2-0940B3AF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F45C-5E5D-4079-9195-DEAC7AA6E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213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AC1C70-785C-461F-C7B0-E02EFE33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611889-6DF6-786D-D585-C27D8FDD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483025-CC5A-587B-EA90-1F55A28E0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4033A4F-B795-4ABD-331C-B18F310F1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C3109B3-5B5A-72A1-D281-1A55B1661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48359C-EEAC-CAAD-CC89-F0FF5E3D5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243875B-252A-92EC-7255-641F7E5E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81435CE-C4C4-21B5-59B5-7CB024E1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BDB5-A651-4BCF-AB16-AE5B26715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28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F95463-AF3D-212B-CF4A-4D681DB7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D54E51D-D0AC-6A70-DAAF-6ED4E871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3DE256-A4BC-05D7-E04F-C90F28B2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4137838-6056-3BC1-0504-2D628748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2FEF-DA98-4507-9D2F-EC8F78B61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06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BAE4FFA-0E10-FEDA-5CCF-82782AEC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BEE37D6-21E7-A236-2ACF-17892C5F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FAD869-5576-E333-BD1D-0A9A99E6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8828-00AD-4F6D-9C4B-6085223DC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191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BA081C-9510-D412-560D-669F8AC8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FDFDBD-140F-8685-2955-3B814C2B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AC93FA-97FC-81B3-A039-EBED0C118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68678F-2208-533C-2927-02900D06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229A24-2647-5894-B8DD-F6DD5F97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681A30-442B-A015-39CB-7BC678FC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87BE-49AF-426C-83F6-1A4A2E77B7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088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09E62-110D-5015-5B35-36A95B8C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06A2398-D841-77E6-62C5-CDB5EDC4F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B1AF58-5640-44DA-3124-95BABB97C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6130F8-A89D-4EA7-CAB7-6926AA86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0A3A17-1124-9FA2-107A-894EE704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CAC262-E8C3-85E9-D8C7-FCAB7BE6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4142-B5FE-46E7-AB4B-EA2C5BEEB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784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CBA8BF9-AA3B-C17E-DC1E-F7EC8467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9DCC25-67FB-D177-939E-D14FDDA8B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1C898A-BDA4-1DFC-629D-7ACDA2A76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247EBC-70A9-F6B5-DBAA-7F755C453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E12701-94C2-BD83-C6FD-0196A58A1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A735-CA59-4F84-A86F-90A0BE0AC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6"/>
          <p:cNvSpPr txBox="1">
            <a:spLocks noChangeArrowheads="1"/>
          </p:cNvSpPr>
          <p:nvPr/>
        </p:nvSpPr>
        <p:spPr bwMode="auto">
          <a:xfrm>
            <a:off x="1283110" y="609600"/>
            <a:ext cx="6565490" cy="7694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Acids Base </a:t>
            </a:r>
            <a:r>
              <a:rPr lang="en-US" sz="4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Reactions- I</a:t>
            </a:r>
            <a:endParaRPr lang="en-US" sz="4400" b="1" dirty="0">
              <a:solidFill>
                <a:srgbClr val="6600CC"/>
              </a:solidFill>
            </a:endParaRPr>
          </a:p>
        </p:txBody>
      </p:sp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540749" y="3549060"/>
            <a:ext cx="4373088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IN" sz="1800" dirty="0">
              <a:solidFill>
                <a:srgbClr val="7030A0"/>
              </a:solidFill>
            </a:endParaRPr>
          </a:p>
          <a:p>
            <a:pPr algn="ctr"/>
            <a:endParaRPr lang="en-IN" sz="1800" dirty="0">
              <a:solidFill>
                <a:srgbClr val="7030A0"/>
              </a:solidFill>
            </a:endParaRPr>
          </a:p>
          <a:p>
            <a:pPr marL="352425" marR="348615" indent="1270" algn="ctr">
              <a:lnSpc>
                <a:spcPct val="100000"/>
              </a:lnSpc>
              <a:spcBef>
                <a:spcPts val="100"/>
              </a:spcBef>
            </a:pPr>
            <a:r>
              <a:rPr lang="en-IN" smtClean="0">
                <a:solidFill>
                  <a:srgbClr val="6F2F9F"/>
                </a:solidFill>
                <a:latin typeface="Times New Roman"/>
                <a:cs typeface="Times New Roman"/>
              </a:rPr>
              <a:t>Dr. </a:t>
            </a:r>
            <a:r>
              <a:rPr lang="en-IN" spc="-5" dirty="0">
                <a:solidFill>
                  <a:srgbClr val="6F2F9F"/>
                </a:solidFill>
                <a:latin typeface="Times New Roman"/>
                <a:cs typeface="Times New Roman"/>
              </a:rPr>
              <a:t>Semanti </a:t>
            </a:r>
            <a:r>
              <a:rPr lang="en-IN" dirty="0">
                <a:solidFill>
                  <a:srgbClr val="6F2F9F"/>
                </a:solidFill>
                <a:latin typeface="Times New Roman"/>
                <a:cs typeface="Times New Roman"/>
              </a:rPr>
              <a:t>Basu  </a:t>
            </a:r>
          </a:p>
          <a:p>
            <a:pPr marL="352425" marR="348615" indent="1270" algn="ctr">
              <a:lnSpc>
                <a:spcPct val="100000"/>
              </a:lnSpc>
              <a:spcBef>
                <a:spcPts val="100"/>
              </a:spcBef>
            </a:pPr>
            <a:r>
              <a:rPr lang="en-IN" dirty="0">
                <a:solidFill>
                  <a:srgbClr val="6F2F9F"/>
                </a:solidFill>
                <a:latin typeface="Times New Roman"/>
                <a:cs typeface="Times New Roman"/>
              </a:rPr>
              <a:t>Assistant Professor </a:t>
            </a:r>
          </a:p>
          <a:p>
            <a:pPr marL="352425" marR="348615" indent="1270" algn="ctr">
              <a:lnSpc>
                <a:spcPct val="100000"/>
              </a:lnSpc>
              <a:spcBef>
                <a:spcPts val="100"/>
              </a:spcBef>
            </a:pPr>
            <a:r>
              <a:rPr lang="en-IN" spc="-5" dirty="0">
                <a:solidFill>
                  <a:srgbClr val="6F2F9F"/>
                </a:solidFill>
                <a:latin typeface="Times New Roman"/>
                <a:cs typeface="Times New Roman"/>
              </a:rPr>
              <a:t>Department </a:t>
            </a:r>
            <a:r>
              <a:rPr lang="en-IN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lang="en-IN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en-IN" spc="-5" dirty="0">
                <a:solidFill>
                  <a:srgbClr val="6F2F9F"/>
                </a:solidFill>
                <a:latin typeface="Times New Roman"/>
                <a:cs typeface="Times New Roman"/>
              </a:rPr>
              <a:t>Chemistry</a:t>
            </a:r>
            <a:endParaRPr lang="en-IN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en-IN" dirty="0">
                <a:solidFill>
                  <a:srgbClr val="6F2F9F"/>
                </a:solidFill>
                <a:latin typeface="Times New Roman"/>
                <a:cs typeface="Times New Roman"/>
              </a:rPr>
              <a:t>Bejoy Narayan</a:t>
            </a:r>
            <a:r>
              <a:rPr lang="en-IN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en-IN" dirty="0">
                <a:solidFill>
                  <a:srgbClr val="6F2F9F"/>
                </a:solidFill>
                <a:latin typeface="Times New Roman"/>
                <a:cs typeface="Times New Roman"/>
              </a:rPr>
              <a:t>Mahavidyalaya  </a:t>
            </a:r>
            <a:r>
              <a:rPr lang="en-IN" dirty="0" err="1">
                <a:solidFill>
                  <a:srgbClr val="6F2F9F"/>
                </a:solidFill>
                <a:latin typeface="Times New Roman"/>
                <a:cs typeface="Times New Roman"/>
              </a:rPr>
              <a:t>Itachuna</a:t>
            </a:r>
            <a:r>
              <a:rPr lang="en-IN" dirty="0">
                <a:solidFill>
                  <a:srgbClr val="6F2F9F"/>
                </a:solidFill>
                <a:latin typeface="Times New Roman"/>
                <a:cs typeface="Times New Roman"/>
              </a:rPr>
              <a:t>,</a:t>
            </a:r>
            <a:r>
              <a:rPr lang="en-IN" spc="-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en-IN" spc="-5" dirty="0">
                <a:solidFill>
                  <a:srgbClr val="6F2F9F"/>
                </a:solidFill>
                <a:latin typeface="Times New Roman"/>
                <a:cs typeface="Times New Roman"/>
              </a:rPr>
              <a:t>Hooghly, W.B., India</a:t>
            </a:r>
            <a:endParaRPr lang="en-IN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78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93B4A-9915-6546-52C5-4C40A5A84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900" y="330200"/>
            <a:ext cx="7886700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BRONSTED-LOWRY CONCEPT </a:t>
            </a: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9093E4-9701-D824-09BB-A89C1DA43CD7}"/>
                  </a:ext>
                </a:extLst>
              </p:cNvPr>
              <p:cNvSpPr txBox="1"/>
              <p:nvPr/>
            </p:nvSpPr>
            <p:spPr>
              <a:xfrm>
                <a:off x="381000" y="457200"/>
                <a:ext cx="8458200" cy="6357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Relative strength of Acids &amp; Bases: Differentiating and Levelling solvents in the light of Bronsted-Lowry Concept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measure the strength of an acid that means the proton donating strength of an acid, the solvent is taken as reference base.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extent of proton transfer depends on: 1. proton donating power of an acid. 2. Proton accepting power of the reference base participating in proton transfer equilibrium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aqueous medium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Acid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Base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O)</a:t>
                </a:r>
                <a14:m>
                  <m:oMath xmlns:m="http://schemas.openxmlformats.org/officeDocument/2006/math">
                    <m:r>
                      <a:rPr lang="en-IN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Base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(Acid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extent of proton transfer is measured by the equilibrium constant, 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(in dilute solution)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conventional acid dissociation Constant 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given by: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dil. solution [H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O] = 55.5 modes per lit, 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55.5 x 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</a:t>
                </a:r>
                <a:endParaRPr lang="en-IN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F49093E4-9701-D824-09BB-A89C1DA43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7200"/>
                <a:ext cx="8458200" cy="6357061"/>
              </a:xfrm>
              <a:prstGeom prst="rect">
                <a:avLst/>
              </a:prstGeom>
              <a:blipFill>
                <a:blip r:embed="rId2"/>
                <a:stretch>
                  <a:fillRect l="-793" t="-479" r="-721" b="-6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7920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8E5CE-D41F-6513-A703-66F6096F6773}"/>
                  </a:ext>
                </a:extLst>
              </p:cNvPr>
              <p:cNvSpPr txBox="1"/>
              <p:nvPr/>
            </p:nvSpPr>
            <p:spPr>
              <a:xfrm>
                <a:off x="152400" y="141624"/>
                <a:ext cx="8915400" cy="6675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BRONSTED-LOWRY CONCEPT </a:t>
                </a:r>
              </a:p>
              <a:p>
                <a:r>
                  <a:rPr lang="en-US" sz="2400" b="1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𝑲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b="1" i="1" baseline="-25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</a:t>
                </a:r>
                <a:r>
                  <a:rPr lang="en-US" sz="2400" b="1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and</a:t>
                </a:r>
                <a:r>
                  <a:rPr lang="en-US" sz="2400" b="1" i="1" baseline="-25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𝑲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𝒃</m:t>
                        </m:r>
                      </m:sub>
                    </m:sSub>
                  </m:oMath>
                </a14:m>
                <a:endParaRPr lang="en-IN" sz="24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strength of base (B) can also be expressed by considering the following equilibrium to produce a hydroxyl ion in aqueous solution.</a:t>
                </a:r>
                <a:endParaRPr lang="en-IN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IN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acid₂ (H₂O)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acid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(BH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base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(OH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][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][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base strength of B can also be expressed in terms of 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its conjugate acid BH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BH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H₂O (B₂)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[A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][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a(BH+)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][</m:t>
                        </m:r>
                        <m:sSup>
                          <m:sSup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𝐵𝐻</m:t>
                                </m:r>
                              </m:e>
                              <m:sup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baseline="-25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baseline="-25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(B)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K</a:t>
                </a:r>
                <a:r>
                  <a:rPr lang="en-US" sz="2400" b="1" baseline="-25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a(BH+)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[H</a:t>
                </a:r>
                <a:r>
                  <a:rPr lang="en-US" sz="2400" b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][OH</a:t>
                </a:r>
                <a:r>
                  <a:rPr lang="en-US" sz="2400" b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= K</a:t>
                </a:r>
                <a:r>
                  <a:rPr lang="en-US" sz="2400" b="1" baseline="-25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endParaRPr lang="en-IN" sz="24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pKa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pKb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pKw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pH + pOH (</a:t>
                </a:r>
                <a:r>
                  <a:rPr lang="en-US" sz="2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pKa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-</a:t>
                </a:r>
                <a:r>
                  <a:rPr lang="en-US" sz="2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logKa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IN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For strong acid: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𝐊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𝐚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high</a:t>
                </a:r>
                <a:endParaRPr lang="en-IN" sz="2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		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 Unicode MS"/>
                  </a:rPr>
                  <a:t>      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𝐊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𝐚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low</a:t>
                </a:r>
                <a:endParaRPr lang="en-IN" sz="2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  </m:t>
                        </m:r>
                        <m:r>
                          <a:rPr lang="en-IN" sz="2400" b="1" i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𝐊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of conjugate base is low</a:t>
                </a:r>
                <a:endParaRPr lang="en-IN" sz="2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                               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𝐊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of conjugate base is high</a:t>
                </a:r>
                <a:endParaRPr lang="en-IN" sz="2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9A8E5CE-D41F-6513-A703-66F6096F6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1624"/>
                <a:ext cx="8915400" cy="6675545"/>
              </a:xfrm>
              <a:prstGeom prst="rect">
                <a:avLst/>
              </a:prstGeom>
              <a:blipFill>
                <a:blip r:embed="rId2"/>
                <a:stretch>
                  <a:fillRect l="-1025" t="-731" r="-478" b="-11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4481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29DE4E-A59C-6D52-E4EC-2AC26A4CB379}"/>
                  </a:ext>
                </a:extLst>
              </p:cNvPr>
              <p:cNvSpPr txBox="1"/>
              <p:nvPr/>
            </p:nvSpPr>
            <p:spPr>
              <a:xfrm>
                <a:off x="495300" y="257683"/>
                <a:ext cx="8153400" cy="6342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BRONSTED-LOWRY CONCEPT</a:t>
                </a:r>
                <a:endParaRPr lang="en-US" sz="2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conjugate Acid - Base pair → if acid is strong then conjugate base is weak and vice versa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+ 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OH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K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H2O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K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IN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𝑂𝐻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−]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𝐾𝑤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K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H2O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O] = constant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(at 25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reference base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solvent under consideration) is a very good proton acceptor then for different acids, the extent of proton transfer may occur almost 100%. That means all the acids are almost completely dissociated.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all such acids appear to be equally strong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Such solvents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reference base) are referred to as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levelling solvents with respect to the acids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Ex. HCl (A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(B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Cl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829DE4E-A59C-6D52-E4EC-2AC26A4CB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57683"/>
                <a:ext cx="8153400" cy="6342634"/>
              </a:xfrm>
              <a:prstGeom prst="rect">
                <a:avLst/>
              </a:prstGeom>
              <a:blipFill>
                <a:blip r:embed="rId2"/>
                <a:stretch>
                  <a:fillRect l="-1121" t="-865" r="-1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9494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DB15E-C7DF-E12D-E7C3-BA1AA901D0F7}"/>
                  </a:ext>
                </a:extLst>
              </p:cNvPr>
              <p:cNvSpPr txBox="1"/>
              <p:nvPr/>
            </p:nvSpPr>
            <p:spPr>
              <a:xfrm>
                <a:off x="152400" y="152400"/>
                <a:ext cx="8763000" cy="6647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BRONSTED-LOWRY CONCEPT</a:t>
                </a:r>
                <a:endParaRPr lang="en-US" sz="2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Levelling solvent, basicity of solvent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&gt;</m:t>
                    </m:r>
                  </m:oMath>
                </a14:m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conjugate base of that acid.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Symbol" panose="05050102010706020507" pitchFamily="18" charset="2"/>
                  <a:buChar char="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levelling solvent for HF, HCl, HBr, CH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COOH etc. Here proton transfer occurs almost completely. We can not measure the relative acid strength of  HF, HCl, HBr, CH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COOH in NH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as solvent (acting as base).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Symbol" panose="05050102010706020507" pitchFamily="18" charset="2"/>
                  <a:buChar char="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is differentiating solvent for HF, HCl, HBr, CH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COOH etc.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Symbol" panose="05050102010706020507" pitchFamily="18" charset="2"/>
                  <a:buChar char="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is levelling solvent for much stronger acids- HClO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HNO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HI, 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etc.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Symbol" panose="05050102010706020507" pitchFamily="18" charset="2"/>
                  <a:buChar char="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Much weaker base CH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COOH is differentiating solvent for acids – HClO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HNO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HI, 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etc.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Symbol" panose="05050102010706020507" pitchFamily="18" charset="2"/>
                  <a:buChar char="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basicity of NH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COOH 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Symbol" panose="05050102010706020507" pitchFamily="18" charset="2"/>
                  <a:buChar char="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differentiate the acid strengths of the fairly strong acids, a weak acid (proton acceptor) is to be taken as the reference solvent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857DB15E-C7DF-E12D-E7C3-BA1AA901D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763000" cy="6647974"/>
              </a:xfrm>
              <a:prstGeom prst="rect">
                <a:avLst/>
              </a:prstGeom>
              <a:blipFill>
                <a:blip r:embed="rId2"/>
                <a:stretch>
                  <a:fillRect l="-1113" t="-825" r="-9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2476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DB15E-C7DF-E12D-E7C3-BA1AA901D0F7}"/>
                  </a:ext>
                </a:extLst>
              </p:cNvPr>
              <p:cNvSpPr txBox="1"/>
              <p:nvPr/>
            </p:nvSpPr>
            <p:spPr>
              <a:xfrm>
                <a:off x="419100" y="76200"/>
                <a:ext cx="8305800" cy="6309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BRONSTED-LOWRY CONCEPT</a:t>
                </a:r>
                <a:endParaRPr lang="en-US" sz="2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Symbol" panose="05050102010706020507" pitchFamily="18" charset="2"/>
                  <a:buChar char=""/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level the acid strengths, a good proton acceptor is to be taken as a reference solvent. In fact a particular solvent may act as a differentiating solvent for some acids and it may also act as a levelling one for some other acids. Similarly, the acidic solvents (e.g. HF, CH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COOH) will level off the bases while the basic solvents (e.g. NH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will differentiate the bases. 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Symbol" panose="05050102010706020507" pitchFamily="18" charset="2"/>
                  <a:buChar char=""/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levelling solvent, basicity of solvent &gt; conjugate base of that acid. For ex. HCl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Cl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Here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is levelling solvent for HCl and basicity of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&gt; basicity of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buFont typeface="Symbol" panose="05050102010706020507" pitchFamily="18" charset="2"/>
                  <a:buChar char=""/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Now the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autoionization of the amphiprotic compounds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as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followes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NH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All the proton transfer process can be regarded as neutralization process.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7DB15E-C7DF-E12D-E7C3-BA1AA901D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76200"/>
                <a:ext cx="8305800" cy="6309420"/>
              </a:xfrm>
              <a:prstGeom prst="rect">
                <a:avLst/>
              </a:prstGeom>
              <a:blipFill>
                <a:blip r:embed="rId2"/>
                <a:stretch>
                  <a:fillRect l="-808" t="-870" r="-734" b="-5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9717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7DB15E-C7DF-E12D-E7C3-BA1AA901D0F7}"/>
              </a:ext>
            </a:extLst>
          </p:cNvPr>
          <p:cNvSpPr txBox="1"/>
          <p:nvPr/>
        </p:nvSpPr>
        <p:spPr>
          <a:xfrm>
            <a:off x="419100" y="304800"/>
            <a:ext cx="83058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BRONSTED-LOWRY CONCEPT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Strength of Bronsted acids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acid strength strongly depends on the nature of the solvent which generally acts as the reference base. Thus, the very strong acids (in water) like HCIO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CF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H, etc. are only slightly acidic in H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weak acid in water but in H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acts as a weak base. In general, to describe the relative strength of the acids, we consider water as a solvent, i.e. reference base. 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45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DB15E-C7DF-E12D-E7C3-BA1AA901D0F7}"/>
                  </a:ext>
                </a:extLst>
              </p:cNvPr>
              <p:cNvSpPr txBox="1"/>
              <p:nvPr/>
            </p:nvSpPr>
            <p:spPr>
              <a:xfrm>
                <a:off x="419100" y="52368"/>
                <a:ext cx="8305800" cy="6653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BRONSTED-LOWRY CONCEPT </a:t>
                </a:r>
                <a:endPara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b="1" i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Arial Unicode MS"/>
                  </a:rPr>
                  <a:t>Ionic Product of Water</a:t>
                </a:r>
                <a:endParaRPr lang="en-IN" sz="2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The poor electrolyte water dissociates as</a:t>
                </a:r>
                <a:endParaRPr lang="en-IN" sz="22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H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O + H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O 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</a:rPr>
                      <m:t>⇌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O</m:t>
                        </m:r>
                      </m:e>
                      <m:sup>
                        <m: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</a:rPr>
                      <m:t>O</m:t>
                    </m:r>
                    <m:sSup>
                      <m:sSup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H</m:t>
                        </m:r>
                      </m:e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−</m:t>
                        </m:r>
                      </m:sup>
                    </m:sSup>
                  </m:oMath>
                </a14:m>
                <a:endParaRPr lang="en-IN" sz="22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Applying the law of mass action, the equilibrium constant</a:t>
                </a:r>
                <a:endParaRPr lang="en-IN" sz="22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K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eq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a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IN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.</m:t>
                            </m:r>
                          </m:sub>
                        </m:sSub>
                        <m:sSub>
                          <m:sSub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bPr>
                          <m:e>
                            <m:r>
                              <a:rPr lang="en-US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a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IN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</a:rPr>
                                  <m:t>OH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 Unicode MS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H</m:t>
                            </m:r>
                            <m:r>
                              <a:rPr lang="en-US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O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en-IN" sz="22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the pure state or in dilute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H</m:t>
                        </m:r>
                        <m: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constant and it is taken as unity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a</m:t>
                        </m:r>
                      </m:e>
                      <m:sub>
                        <m:sSub>
                          <m:sSub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1).</a:t>
                </a:r>
                <a:endParaRPr lang="en-IN" sz="22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𝐚</m:t>
                        </m:r>
                      </m:e>
                      <m:sub>
                        <m:sSup>
                          <m:sSupPr>
                            <m:ctrlPr>
                              <a:rPr lang="en-IN" sz="2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400" b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400" b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</a:rPr>
                      <m:t>×</m:t>
                    </m:r>
                    <m:sSub>
                      <m:sSubPr>
                        <m:ctrlPr>
                          <a:rPr lang="en-IN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𝐚</m:t>
                        </m:r>
                      </m:e>
                      <m:sub>
                        <m:sSup>
                          <m:sSupPr>
                            <m:ctrlPr>
                              <a:rPr lang="en-IN" sz="2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𝐎𝐇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</a:t>
                </a:r>
                <a:r>
                  <a:rPr lang="en-US" sz="2400" b="1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 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ionic activity product of water</a:t>
                </a:r>
                <a:endParaRPr lang="en-IN" sz="2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</a:t>
                </a:r>
                <a:r>
                  <a:rPr lang="nl-NL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</a:t>
                </a:r>
                <a:r>
                  <a:rPr lang="nl-NL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c</m:t>
                        </m:r>
                      </m:e>
                      <m:sub>
                        <m:sSup>
                          <m:sSup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H</m:t>
                            </m:r>
                          </m:e>
                          <m:sup>
                            <m: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+</m:t>
                            </m:r>
                          </m:sup>
                        </m:sSup>
                        <m: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f</m:t>
                        </m:r>
                      </m:e>
                      <m:sub>
                        <m:sSup>
                          <m:sSup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H</m:t>
                            </m:r>
                          </m:e>
                          <m:sup>
                            <m: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</a:rPr>
                      <m:t> </m:t>
                    </m:r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c</m:t>
                        </m:r>
                      </m:e>
                      <m:sub>
                        <m:sSup>
                          <m:sSup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H</m:t>
                            </m:r>
                          </m:e>
                          <m:sup>
                            <m: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+</m:t>
                            </m:r>
                          </m:sup>
                        </m:sSup>
                        <m: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f</m:t>
                        </m:r>
                      </m:e>
                      <m:sub>
                        <m:sSup>
                          <m:sSup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OH</m:t>
                            </m:r>
                          </m:e>
                          <m:sup>
                            <m:r>
                              <a:rPr lang="nl-NL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nl-NL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c</m:t>
                        </m:r>
                      </m:e>
                      <m:sub>
                        <m:sSup>
                          <m:sSup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H</m:t>
                            </m:r>
                          </m:e>
                          <m:sup>
                            <m: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+</m:t>
                            </m:r>
                          </m:sup>
                        </m:sSup>
                        <m:r>
                          <a:rPr lang="en-US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c</m:t>
                        </m:r>
                      </m:e>
                      <m:sub>
                        <m:sSup>
                          <m:sSup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OH</m:t>
                            </m:r>
                          </m:e>
                          <m:sup>
                            <m:r>
                              <a:rPr lang="nl-NL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nl-NL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nl-NL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f</m:t>
                        </m:r>
                      </m:e>
                      <m:sub>
                        <m:sSup>
                          <m:sSup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H</m:t>
                            </m:r>
                          </m:e>
                          <m:sup>
                            <m: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+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f</m:t>
                        </m:r>
                      </m:e>
                      <m:sub>
                        <m:sSup>
                          <m:sSup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OH</m:t>
                            </m:r>
                          </m:e>
                          <m:sup>
                            <m:r>
                              <a:rPr lang="nl-NL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endParaRPr lang="en-IN" sz="22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</a:t>
                </a:r>
                <a:r>
                  <a:rPr lang="en-IN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 </a:t>
                </a:r>
                <a:r>
                  <a:rPr lang="en-I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K</a:t>
                </a:r>
                <a:r>
                  <a:rPr lang="en-IN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IN" sz="2200" i="1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ˊ</m:t>
                    </m:r>
                  </m:oMath>
                </a14:m>
                <a:r>
                  <a:rPr lang="en-I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f</m:t>
                        </m:r>
                      </m:e>
                      <m:sub>
                        <m:sSup>
                          <m:sSup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H</m:t>
                            </m:r>
                          </m:e>
                          <m:sup>
                            <m:r>
                              <a:rPr lang="en-IN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+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IN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f</m:t>
                        </m:r>
                      </m:e>
                      <m:sub>
                        <m:sSup>
                          <m:sSupPr>
                            <m:ctrlP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OH</m:t>
                            </m:r>
                          </m:e>
                          <m:sup>
                            <m:r>
                              <a:rPr lang="en-IN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[where </a:t>
                </a:r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</a:t>
                </a:r>
                <a:r>
                  <a:rPr lang="en-US" sz="2800" b="1" baseline="-25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IN" sz="2800" i="1" baseline="-250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ˊ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𝐜</m:t>
                        </m:r>
                      </m:e>
                      <m:sub>
                        <m:sSup>
                          <m:sSupPr>
                            <m:ctrlPr>
                              <a:rPr lang="en-IN" sz="28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+</m:t>
                            </m:r>
                          </m:sup>
                        </m:sSup>
                        <m:r>
                          <a:rPr lang="en-US" sz="2800" b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IN" sz="28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𝐜</m:t>
                        </m:r>
                      </m:e>
                      <m:sub>
                        <m:sSup>
                          <m:sSupPr>
                            <m:ctrlPr>
                              <a:rPr lang="en-IN" sz="28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𝐎𝐇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ionic product of water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]</a:t>
                </a:r>
                <a:endParaRPr lang="en-IN" sz="22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pure water of in dilute solutions the activity coefficients</a:t>
                </a:r>
                <a:r>
                  <a:rPr lang="en-US" sz="2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𝒇</m:t>
                        </m:r>
                      </m:e>
                      <m:sub>
                        <m:sSup>
                          <m:sSupPr>
                            <m:ctrlPr>
                              <a:rPr lang="en-IN" sz="2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𝑯</m:t>
                            </m:r>
                          </m:e>
                          <m:sup>
                            <m:r>
                              <a:rPr lang="en-US" sz="2200" b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+</m:t>
                            </m:r>
                          </m:sup>
                        </m:sSup>
                        <m:r>
                          <a:rPr lang="en-US" sz="2200" b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𝒇</m:t>
                        </m:r>
                      </m:e>
                      <m:sub>
                        <m:sSup>
                          <m:sSupPr>
                            <m:ctrlPr>
                              <a:rPr lang="en-IN" sz="2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𝑶𝑯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are almost unity, so K</a:t>
                </a:r>
                <a:r>
                  <a:rPr lang="en-US" sz="22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 </a:t>
                </a:r>
                <a:r>
                  <a:rPr lang="en-US" sz="22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K</a:t>
                </a:r>
                <a:r>
                  <a:rPr lang="en-US" sz="2200" b="1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IN" sz="2200" b="1" i="1" baseline="-250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ˊ</m:t>
                    </m:r>
                  </m:oMath>
                </a14:m>
                <a:endParaRPr lang="en-IN" sz="2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7DB15E-C7DF-E12D-E7C3-BA1AA901D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52368"/>
                <a:ext cx="8305800" cy="6653232"/>
              </a:xfrm>
              <a:prstGeom prst="rect">
                <a:avLst/>
              </a:prstGeom>
              <a:blipFill>
                <a:blip r:embed="rId2"/>
                <a:stretch>
                  <a:fillRect l="-1542" t="-1375" r="-1468" b="-9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8990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DB15E-C7DF-E12D-E7C3-BA1AA901D0F7}"/>
                  </a:ext>
                </a:extLst>
              </p:cNvPr>
              <p:cNvSpPr txBox="1"/>
              <p:nvPr/>
            </p:nvSpPr>
            <p:spPr>
              <a:xfrm>
                <a:off x="419100" y="-24541"/>
                <a:ext cx="8305800" cy="6814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BRONSTED-LOWRY CONCEPT </a:t>
                </a:r>
                <a:endPara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concentrated solutions, K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IN" sz="2400" b="1" i="1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ˊ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varies considerably but K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remains constant at any given temperature. The value of Kw is temperature dependent as it is an equilibrium constant.</a:t>
                </a:r>
                <a:endParaRPr lang="en-IN" sz="24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𝐚</m:t>
                        </m:r>
                      </m:e>
                      <m:sub>
                        <m:sSup>
                          <m:sSupPr>
                            <m:ctrlPr>
                              <a:rPr lang="en-IN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𝐇</m:t>
                            </m:r>
                          </m:e>
                          <m:sup>
                            <m:r>
                              <a:rPr lang="en-US" sz="24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</a:rPr>
                      <m:t>×</m:t>
                    </m:r>
                    <m:sSub>
                      <m:sSubPr>
                        <m:ctrlPr>
                          <a:rPr lang="en-IN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𝐚</m:t>
                        </m:r>
                      </m:e>
                      <m:sub>
                        <m:sSup>
                          <m:sSupPr>
                            <m:ctrlPr>
                              <a:rPr lang="en-IN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𝐎𝐇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 Unicode MS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K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constant at a particular temperature</a:t>
                </a:r>
                <a:endParaRPr lang="en-IN" sz="24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IN" sz="2400" i="1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ˊ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sSup>
                      <m:sSup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H</m:t>
                        </m:r>
                      </m:e>
                      <m:sup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+</m:t>
                        </m:r>
                      </m:sup>
                    </m:sSup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][</m:t>
                    </m:r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</a:rPr>
                      <m:t> </m:t>
                    </m:r>
                    <m:sSup>
                      <m:sSup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OH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−</m:t>
                        </m:r>
                      </m:sup>
                    </m:sSup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]=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sup>
                    </m:sSup>
                    <m:sSup>
                      <m:sSup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4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density of pure water is 1000 g/L and the molar mass of water is 18 g/ mol. </a:t>
                </a:r>
                <a:endParaRPr lang="en-IN" sz="24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Now [H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55.55 M</a:t>
                </a:r>
                <a:endParaRPr lang="en-IN" sz="24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Concentration of water is 55.55 M</a:t>
                </a:r>
                <a:endParaRPr lang="en-IN" sz="24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Concentration of dissociated water at 25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 (as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H</a:t>
                </a:r>
                <a:r>
                  <a:rPr lang="en-US" sz="24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</a:rPr>
                      <m:t>⇌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H</m:t>
                        </m:r>
                      </m:e>
                      <m:sup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OH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IN" sz="24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Concentration of undissociated water is (55.55 -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55.55 M</a:t>
                </a:r>
                <a:endParaRPr lang="en-IN" sz="24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7DB15E-C7DF-E12D-E7C3-BA1AA901D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-24541"/>
                <a:ext cx="8305800" cy="6814301"/>
              </a:xfrm>
              <a:prstGeom prst="rect">
                <a:avLst/>
              </a:prstGeom>
              <a:blipFill>
                <a:blip r:embed="rId2"/>
                <a:stretch>
                  <a:fillRect l="-1175" t="-1342" r="-1101" b="-1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37619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DB15E-C7DF-E12D-E7C3-BA1AA901D0F7}"/>
                  </a:ext>
                </a:extLst>
              </p:cNvPr>
              <p:cNvSpPr txBox="1"/>
              <p:nvPr/>
            </p:nvSpPr>
            <p:spPr>
              <a:xfrm>
                <a:off x="419100" y="152400"/>
                <a:ext cx="8305800" cy="6630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BRONSTED-LOWRY CONCEPT </a:t>
                </a:r>
              </a:p>
              <a:p>
                <a:pPr algn="ctr"/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Merits of the Bronsted-Lowry Concept</a:t>
                </a:r>
                <a:endParaRPr lang="en-IN" sz="32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marL="742950" lvl="1" indent="-285750" algn="just">
                  <a:buFont typeface="+mj-lt"/>
                  <a:buAutoNum type="arabicPeriod"/>
                </a:pPr>
                <a:r>
                  <a:rPr lang="en-US" sz="3200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It defines the acids and bases in terms of the substances themselves not in terms of their ions in aqueous solution or any other solvent.</a:t>
                </a:r>
                <a:endParaRPr lang="en-IN" sz="3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" panose="02040503050406030204" pitchFamily="18" charset="0"/>
                  <a:ea typeface="Arial Unicode MS"/>
                  <a:cs typeface="Arial Unicode MS"/>
                </a:endParaRPr>
              </a:p>
              <a:p>
                <a:pPr marL="742950" lvl="1" indent="-285750" algn="just">
                  <a:buFont typeface="+mj-lt"/>
                  <a:buAutoNum type="arabicPeriod"/>
                </a:pPr>
                <a:r>
                  <a:rPr lang="en-US" sz="3200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The acidic and basic nature of substances in the gas phase could be conveniently explained by this theory.</a:t>
                </a:r>
                <a:endParaRPr lang="en-IN" sz="3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" panose="02040503050406030204" pitchFamily="18" charset="0"/>
                  <a:ea typeface="Arial Unicode MS"/>
                  <a:cs typeface="Arial Unicode MS"/>
                </a:endParaRPr>
              </a:p>
              <a:p>
                <a:pPr marL="742950" lvl="1" indent="-285750" algn="just">
                  <a:buFont typeface="+mj-lt"/>
                  <a:buAutoNum type="arabicPeriod"/>
                </a:pPr>
                <a:r>
                  <a:rPr lang="en-US" sz="3200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the basic nature of substances that do not contain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OH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Arial Unicode MS"/>
                            <a:cs typeface="Arial Unicode MS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Arial Unicode MS"/>
                    <a:cs typeface="Arial Unicode MS"/>
                  </a:rPr>
                  <a:t> ions could also be explained on the basis of the protonic concept.</a:t>
                </a:r>
                <a:endParaRPr lang="en-IN" sz="3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" panose="02040503050406030204" pitchFamily="18" charset="0"/>
                  <a:ea typeface="Arial Unicode MS"/>
                  <a:cs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7DB15E-C7DF-E12D-E7C3-BA1AA901D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52400"/>
                <a:ext cx="8305800" cy="6630918"/>
              </a:xfrm>
              <a:prstGeom prst="rect">
                <a:avLst/>
              </a:prstGeom>
              <a:blipFill>
                <a:blip r:embed="rId2"/>
                <a:stretch>
                  <a:fillRect l="-1909" t="-1287" r="-1836" b="-1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7952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7DB15E-C7DF-E12D-E7C3-BA1AA901D0F7}"/>
                  </a:ext>
                </a:extLst>
              </p:cNvPr>
              <p:cNvSpPr txBox="1"/>
              <p:nvPr/>
            </p:nvSpPr>
            <p:spPr>
              <a:xfrm>
                <a:off x="419100" y="187597"/>
                <a:ext cx="8305800" cy="6518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BRONSTED-LOWRY CONCEPT </a:t>
                </a:r>
                <a:endPara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800" b="1" i="1" dirty="0"/>
                  <a:t>Limitations of the Bronsted-Lowry Concept</a:t>
                </a:r>
                <a:endParaRPr lang="en-IN" sz="2800" dirty="0"/>
              </a:p>
              <a:p>
                <a:pPr lvl="0"/>
                <a:r>
                  <a:rPr lang="en-US" sz="2800" dirty="0"/>
                  <a:t>The acidic nature of substances that do not contain hydrogen cannot be explained. </a:t>
                </a:r>
                <a:r>
                  <a:rPr lang="en-US" sz="2800" dirty="0" err="1"/>
                  <a:t>Eg.</a:t>
                </a:r>
                <a:r>
                  <a:rPr lang="en-US" sz="2800" dirty="0"/>
                  <a:t> CO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, SO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 etc.</a:t>
                </a:r>
                <a:endParaRPr lang="en-IN" sz="2800" dirty="0"/>
              </a:p>
              <a:p>
                <a:pPr lvl="0"/>
                <a:r>
                  <a:rPr lang="en-US" sz="2800" dirty="0"/>
                  <a:t>It defines the acids and bases in terms of the proton transfer process, but there are many reactions in which no proton transfer occurs, e.g. </a:t>
                </a:r>
                <a:endParaRPr lang="en-IN" sz="2800" dirty="0"/>
              </a:p>
              <a:p>
                <a:r>
                  <a:rPr lang="en-US" sz="2800" dirty="0"/>
                  <a:t>BF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+ NH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US" sz="2800" dirty="0"/>
                  <a:t> F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B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/>
                  <a:t>NH</a:t>
                </a:r>
                <a:r>
                  <a:rPr lang="en-US" sz="2800" baseline="-25000" dirty="0"/>
                  <a:t>3</a:t>
                </a:r>
                <a:endParaRPr lang="en-IN" sz="2800" dirty="0"/>
              </a:p>
              <a:p>
                <a:r>
                  <a:rPr lang="en-US" sz="2800" dirty="0" err="1"/>
                  <a:t>CaO</a:t>
                </a:r>
                <a:r>
                  <a:rPr lang="en-US" sz="2800" dirty="0"/>
                  <a:t> + SiO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US" sz="2800" dirty="0"/>
                  <a:t> CaSiO</a:t>
                </a:r>
                <a:r>
                  <a:rPr lang="en-US" sz="2800" baseline="-25000" dirty="0"/>
                  <a:t>3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SO</a:t>
                </a:r>
                <a:r>
                  <a:rPr lang="en-US" sz="2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+ SO</a:t>
                </a:r>
                <a:r>
                  <a:rPr lang="en-US" sz="28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 Unicode MS"/>
                      </a:rPr>
                      <m:t>⇌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SO</m:t>
                        </m:r>
                      </m:e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2+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SO</m:t>
                        </m:r>
                      </m:e>
                      <m:sub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3</m:t>
                        </m:r>
                      </m:sub>
                      <m:sup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 Unicode MS"/>
                          </a:rPr>
                          <m:t>−</m:t>
                        </m:r>
                      </m:sup>
                    </m:sSubSup>
                  </m:oMath>
                </a14:m>
                <a:endParaRPr lang="en-IN" sz="28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  <a:p>
                <a:pPr indent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 Unicode MS"/>
                  </a:rPr>
                  <a:t>In order to explain the nature of acids and bases in cases where there is no role for protons, a more advanced theory was proposed that introduced the electronic concept of acids and bases.</a:t>
                </a:r>
                <a:endParaRPr lang="en-IN" sz="2800" dirty="0">
                  <a:effectLst/>
                  <a:latin typeface="Times New Roman" panose="02020603050405020304" pitchFamily="18" charset="0"/>
                  <a:ea typeface="Arial Unicode M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57DB15E-C7DF-E12D-E7C3-BA1AA901D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87597"/>
                <a:ext cx="8305800" cy="6518003"/>
              </a:xfrm>
              <a:prstGeom prst="rect">
                <a:avLst/>
              </a:prstGeom>
              <a:blipFill>
                <a:blip r:embed="rId2"/>
                <a:stretch>
                  <a:fillRect l="-1542" t="-1403" r="-1468" b="-16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2986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D2AB57-F121-4A54-3DAD-E14F7CB633CA}"/>
              </a:ext>
            </a:extLst>
          </p:cNvPr>
          <p:cNvSpPr txBox="1"/>
          <p:nvPr/>
        </p:nvSpPr>
        <p:spPr>
          <a:xfrm>
            <a:off x="304800" y="196870"/>
            <a:ext cx="86868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Definition of Acids &amp; Bases</a:t>
            </a:r>
          </a:p>
          <a:p>
            <a:pPr algn="ctr"/>
            <a:endParaRPr lang="en-US" sz="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definitions and theories are involved to define a substance an acid or a base. Such different approaches are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Arrhenius theory of acids &amp; bases </a:t>
            </a:r>
            <a:r>
              <a:rPr lang="en-US" sz="2400" dirty="0">
                <a:solidFill>
                  <a:srgbClr val="7030A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proposed by Svante Arrhenius in 1883 </a:t>
            </a:r>
            <a:endParaRPr lang="en-IN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Bronsted-dowry Theory proposed independently by J.N. Bronsted and J.M. Lowry in 1923, </a:t>
            </a:r>
            <a:endParaRPr lang="en-IN" sz="2400" dirty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Arial Unicode MS"/>
              <a:cs typeface="Arial Unicode MS"/>
            </a:endParaRPr>
          </a:p>
          <a:p>
            <a:pPr lvl="0" algn="just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Solvent system definition </a:t>
            </a:r>
            <a:r>
              <a:rPr lang="en-US" sz="2400" dirty="0">
                <a:solidFill>
                  <a:srgbClr val="00B05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was introduced by Franklin in 1905 and was extended by </a:t>
            </a:r>
            <a:r>
              <a:rPr lang="en-US" sz="2400" dirty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Cady- </a:t>
            </a:r>
            <a:r>
              <a:rPr lang="en-US" sz="2400" dirty="0" err="1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Esley</a:t>
            </a:r>
            <a:r>
              <a:rPr lang="en-US" sz="2400" dirty="0">
                <a:solidFill>
                  <a:srgbClr val="00B050"/>
                </a:solidFill>
                <a:effectLst/>
                <a:highlight>
                  <a:srgbClr val="FFFFFF"/>
                </a:highligh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 in 1928. </a:t>
            </a:r>
          </a:p>
          <a:p>
            <a:pPr lvl="0" algn="just"/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Lewis Theory, proposed by G.N. Lewis in 1930</a:t>
            </a:r>
            <a:endParaRPr lang="en-IN" sz="2400" dirty="0">
              <a:solidFill>
                <a:srgbClr val="00B05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Arial Unicode MS"/>
              <a:cs typeface="Arial Unicode MS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Usanovich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concept (1939) </a:t>
            </a: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400" dirty="0">
                <a:solidFill>
                  <a:srgbClr val="7030A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Lux Flood concept, proposed by Lux in 1939 and extended by Flood in 1947.</a:t>
            </a:r>
            <a:endParaRPr lang="en-IN" sz="2400" dirty="0">
              <a:solidFill>
                <a:srgbClr val="7030A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Arial Unicode MS"/>
              <a:cs typeface="Arial Unicode MS"/>
            </a:endParaRPr>
          </a:p>
          <a:p>
            <a:pPr algn="just"/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these theories don't mutually contradict, rather they get a common platform to stand. But they differ on the extent of generalization of the idea.</a:t>
            </a:r>
          </a:p>
        </p:txBody>
      </p:sp>
    </p:spTree>
    <p:extLst>
      <p:ext uri="{BB962C8B-B14F-4D97-AF65-F5344CB8AC3E}">
        <p14:creationId xmlns="" xmlns:p14="http://schemas.microsoft.com/office/powerpoint/2010/main" val="1116746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CB5866-B741-9681-A16F-4E38D51974B2}"/>
              </a:ext>
            </a:extLst>
          </p:cNvPr>
          <p:cNvSpPr txBox="1"/>
          <p:nvPr/>
        </p:nvSpPr>
        <p:spPr>
          <a:xfrm>
            <a:off x="2438400" y="21336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7587D4-683B-AAF6-D6DA-A5CE0590BA97}"/>
              </a:ext>
            </a:extLst>
          </p:cNvPr>
          <p:cNvSpPr txBox="1"/>
          <p:nvPr/>
        </p:nvSpPr>
        <p:spPr>
          <a:xfrm>
            <a:off x="304800" y="76200"/>
            <a:ext cx="85344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LEWIS CONCEPT</a:t>
            </a: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explains acid-base in terms of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 pair acceptance and donation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Acid: Any species capable of accepting lone electron pair</a:t>
            </a:r>
            <a:endParaRPr lang="en-IN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Base: Any species capable of donating lone electron pair</a:t>
            </a:r>
            <a:endParaRPr lang="en-IN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Neutralisation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process: Coordinate bond formation between acid (A) and base (B). Hence for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neutralisation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adduct AB is formed.</a:t>
            </a:r>
            <a:endParaRPr lang="en-IN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type of interaction is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favoured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the HOMO of base &amp; LUMO of acid are comparable energy. An the adduct (AB) formation the HOMO of base B (bonding MO) and LUMO of acid, A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antibinding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MO) participate in the formation of MO in which the e pair resides in bonding MO which is generally richer in character of HOMO of B.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113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CB5866-B741-9681-A16F-4E38D51974B2}"/>
              </a:ext>
            </a:extLst>
          </p:cNvPr>
          <p:cNvSpPr txBox="1"/>
          <p:nvPr/>
        </p:nvSpPr>
        <p:spPr>
          <a:xfrm>
            <a:off x="2438400" y="21336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7587D4-683B-AAF6-D6DA-A5CE0590BA97}"/>
              </a:ext>
            </a:extLst>
          </p:cNvPr>
          <p:cNvSpPr txBox="1"/>
          <p:nvPr/>
        </p:nvSpPr>
        <p:spPr>
          <a:xfrm>
            <a:off x="304800" y="228600"/>
            <a:ext cx="853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LEWIS CONCEPT</a:t>
            </a:r>
          </a:p>
          <a:p>
            <a:endParaRPr lang="en-IN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0A6991-DA44-B035-7719-99B5E9672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27" y="1219200"/>
            <a:ext cx="7146773" cy="3936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80B7A3-4F29-D9F3-9A95-6F495027C2A9}"/>
              </a:ext>
            </a:extLst>
          </p:cNvPr>
          <p:cNvSpPr txBox="1"/>
          <p:nvPr/>
        </p:nvSpPr>
        <p:spPr>
          <a:xfrm>
            <a:off x="304800" y="5365115"/>
            <a:ext cx="853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HOMO of base and LUMO of acid interact to form adduct.</a:t>
            </a: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1593333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B14B5F-9D9F-4BF4-A52F-A815790FFBF9}"/>
                  </a:ext>
                </a:extLst>
              </p:cNvPr>
              <p:cNvSpPr txBox="1"/>
              <p:nvPr/>
            </p:nvSpPr>
            <p:spPr>
              <a:xfrm>
                <a:off x="457200" y="201659"/>
                <a:ext cx="8305800" cy="6494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Comparison between Bronsted and Lewis acid base concept</a:t>
                </a:r>
                <a:endParaRPr lang="en-IN" sz="2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All Bronsted base are definitely Lewis base, because Bronsted base are capable of accepting protons while Lewis bases are capable of donating lone pair. To bind a proton a lone pair is required (ex. NH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But all Lewis base may not be Bronsted base. 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etc. can act as Lewis base but they can never act as Bronsted base. Example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 + 2C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Cr(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[Cu(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Bronsted acid HA is an adduct of Lewis acid H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Lewis base A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Bronsted acid, also adduct according to Lewis concept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Lewis base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Lewis acid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6B14B5F-9D9F-4BF4-A52F-A815790FF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1659"/>
                <a:ext cx="8305800" cy="6494085"/>
              </a:xfrm>
              <a:prstGeom prst="rect">
                <a:avLst/>
              </a:prstGeom>
              <a:blipFill>
                <a:blip r:embed="rId2"/>
                <a:stretch>
                  <a:fillRect l="-1467" t="-939" r="-1027" b="-11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05622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76BDC5-922D-6257-3BC7-83AF2D47B2D9}"/>
                  </a:ext>
                </a:extLst>
              </p:cNvPr>
              <p:cNvSpPr txBox="1"/>
              <p:nvPr/>
            </p:nvSpPr>
            <p:spPr>
              <a:xfrm>
                <a:off x="304800" y="209312"/>
                <a:ext cx="8610600" cy="5478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Different Types of Lewis Acids</a:t>
                </a:r>
                <a:endParaRPr lang="en-IN" sz="3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Based on electronic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configuratin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 proton):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charge/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redius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ratio of H</a:t>
                </a:r>
                <a:r>
                  <a:rPr lang="en-US" sz="2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very high, it is the most powerful Lewis acid. In polar solvent like H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or NH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 remains as solvated form.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Cations (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ie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Metal ions, </a:t>
                </a:r>
                <a:r>
                  <a:rPr lang="en-US" sz="2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="1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+n</a:t>
                </a: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Central metal ions (specially the transition metal ions) in coordination complex are Lewis acids. They can accept electron pair from ligands which acts as Lewis base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e.g. Cu</a:t>
                </a:r>
                <a:r>
                  <a:rPr lang="en-US" sz="2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[Cu(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Cu</a:t>
                </a:r>
                <a:r>
                  <a:rPr lang="en-US" sz="2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2+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+ 4NH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[Cu(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A76BDC5-922D-6257-3BC7-83AF2D47B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9312"/>
                <a:ext cx="8610600" cy="5478423"/>
              </a:xfrm>
              <a:prstGeom prst="rect">
                <a:avLst/>
              </a:prstGeom>
              <a:blipFill>
                <a:blip r:embed="rId2"/>
                <a:stretch>
                  <a:fillRect l="-1415" t="-1669" r="-13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018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76BDC5-922D-6257-3BC7-83AF2D47B2D9}"/>
                  </a:ext>
                </a:extLst>
              </p:cNvPr>
              <p:cNvSpPr txBox="1"/>
              <p:nvPr/>
            </p:nvSpPr>
            <p:spPr>
              <a:xfrm>
                <a:off x="304800" y="135315"/>
                <a:ext cx="8610600" cy="6494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Different Types of Lewis Acids</a:t>
                </a:r>
                <a:endParaRPr lang="en-IN" sz="28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IN" sz="8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Based on electronic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configuratin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Molecule with central atom having an Incomplete octet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(a) Halide compounds of Gr-III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eg.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BX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AlX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(x = halogen) are e deficient compound. To fulfill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octate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they form adduct with Lewis base BF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NH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fact in BX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internally Lewis acid- base adducts are formed through P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π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(A) back bonding. 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AlCl</a:t>
                </a:r>
                <a:r>
                  <a:rPr lang="en-US" sz="2000" b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undergo dimerization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(forms Al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through Lewis acid- base interaction to remove electron deficiency.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(b) In some cases, during the Lewis acid-base adduct formation oxidation may take place (oxidative addition). These are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P: + O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P: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→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:SO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O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:SO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S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(c) Hydrides of Gr-III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can also act as Lewis acids e.g.  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+ 2NR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B-NR3 (symmetric cleavage of 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(R = CH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+ 2NH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[H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B(NH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]BH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(unsymmetric cleavage of 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A76BDC5-922D-6257-3BC7-83AF2D47B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5315"/>
                <a:ext cx="8610600" cy="6494085"/>
              </a:xfrm>
              <a:prstGeom prst="rect">
                <a:avLst/>
              </a:prstGeom>
              <a:blipFill>
                <a:blip r:embed="rId2"/>
                <a:stretch>
                  <a:fillRect l="-708" t="-1032" r="-637" b="-5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15006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76BDC5-922D-6257-3BC7-83AF2D47B2D9}"/>
                  </a:ext>
                </a:extLst>
              </p:cNvPr>
              <p:cNvSpPr txBox="1"/>
              <p:nvPr/>
            </p:nvSpPr>
            <p:spPr>
              <a:xfrm>
                <a:off x="304800" y="209312"/>
                <a:ext cx="8610600" cy="6432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Different Types of Lewis Acids</a:t>
                </a:r>
                <a:endParaRPr lang="en-IN" sz="28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Based on electronic configuration 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 Molecules with the central Atom having vacant d-orbitals: 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central atoms in the halides such as SiF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SiCl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GeCl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TiCl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SnX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PX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SF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etc. have vacant d-orbitals to accommodate the lone pair of the Lewis base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SiF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+ 2F-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SiF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2-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SbF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F-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SbF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5. Molecules having Multiple bonds" between the atoms of different electronegativity: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such cases when the Lewis base approaches to the less electronegative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π-electron cloud gets polarized to facilitate the attack by the base at the less electronegative site. Example: CO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A76BDC5-922D-6257-3BC7-83AF2D47B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9312"/>
                <a:ext cx="8610600" cy="6432530"/>
              </a:xfrm>
              <a:prstGeom prst="rect">
                <a:avLst/>
              </a:prstGeom>
              <a:blipFill>
                <a:blip r:embed="rId2"/>
                <a:stretch>
                  <a:fillRect l="-1062" t="-1042" r="-991" b="-10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13288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BBB9CF-91C1-BF9B-435D-833C39F1D71E}"/>
              </a:ext>
            </a:extLst>
          </p:cNvPr>
          <p:cNvSpPr txBox="1"/>
          <p:nvPr/>
        </p:nvSpPr>
        <p:spPr>
          <a:xfrm>
            <a:off x="457200" y="228600"/>
            <a:ext cx="82296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Types of Lewis Bases </a:t>
            </a:r>
            <a:endParaRPr lang="en-IN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species having suitable e clouds for donation are -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all anions (X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molecules having unshared electron pair,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eg.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Organic comp having π-electron cloud,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eg.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=CH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Ligands in coordination complex are Lewis base, whether it is only σ donor (e.g. NH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or both σ donor and π donor (e.g. OH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O, Halide etc.) or σ donor and π acceptor ligand (e.g. CO, CN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</a:t>
            </a:r>
            <a:r>
              <a:rPr lang="en-US" sz="3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It can act as Lewis base.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800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9116F3-AE06-45EF-79C9-74B9631773B0}"/>
              </a:ext>
            </a:extLst>
          </p:cNvPr>
          <p:cNvSpPr txBox="1"/>
          <p:nvPr/>
        </p:nvSpPr>
        <p:spPr>
          <a:xfrm>
            <a:off x="457200" y="340578"/>
            <a:ext cx="83820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between Lewis acid base reaction with Redox reaction</a:t>
            </a:r>
            <a:endParaRPr lang="en-IN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 the processes are same in kind but different in degree. In redox reaction. In redox reaction 100% transfer of e occurs, that is, here any number of (1, 2, 3 etc.) e transfer may occurs. But in Lewis acid-base reaction. 100% electron transfer does not occur.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66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86AC3-2B09-F0F2-04B0-BF0DCF2ECC9B}"/>
                  </a:ext>
                </a:extLst>
              </p:cNvPr>
              <p:cNvSpPr txBox="1"/>
              <p:nvPr/>
            </p:nvSpPr>
            <p:spPr>
              <a:xfrm>
                <a:off x="381000" y="425369"/>
                <a:ext cx="8382000" cy="6189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Lewis Acid-Base Property of Xenon Fluorides</a:t>
                </a:r>
                <a:endParaRPr lang="en-IN" sz="3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Xenon fluorides can act as Lewis bases (i.e. fluoride donors) towards the strong Lewis acids like SbF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PtF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 AsF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which can act as strong fluoride acceptors.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+ 2SbF5 → Xe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Sb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PtF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→ Xe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Pt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xenon fluorides like XeF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 XeF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can act also as Lewis acids to accept fluorides from alkali metal fluorides.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MF →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MF →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+ 2MF → M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[XeF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en-IN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BA786AC3-2B09-F0F2-04B0-BF0DCF2E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25369"/>
                <a:ext cx="8382000" cy="6189387"/>
              </a:xfrm>
              <a:prstGeom prst="rect">
                <a:avLst/>
              </a:prstGeom>
              <a:blipFill>
                <a:blip r:embed="rId2"/>
                <a:stretch>
                  <a:fillRect l="-1527" t="-1478" r="-2036" b="-16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13564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D25BE2-9680-3F8E-E0EF-ED47DECD296F}"/>
              </a:ext>
            </a:extLst>
          </p:cNvPr>
          <p:cNvSpPr txBox="1"/>
          <p:nvPr/>
        </p:nvSpPr>
        <p:spPr>
          <a:xfrm>
            <a:off x="304800" y="335629"/>
            <a:ext cx="8534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Merits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Lewis Acid-Base Theory</a:t>
            </a:r>
          </a:p>
          <a:p>
            <a:pPr algn="ctr"/>
            <a:endParaRPr lang="en-IN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</a:t>
            </a:r>
            <a:r>
              <a:rPr lang="en-US" sz="4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Arial Unicode MS"/>
                <a:cs typeface="Arial Unicode MS"/>
              </a:rPr>
              <a:t>Lewis theory includes both protonic and non-protonic substances as acid.</a:t>
            </a:r>
            <a:endParaRPr lang="en-IN" sz="4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Arial Unicode MS"/>
              <a:cs typeface="Arial Unicode MS"/>
            </a:endParaRPr>
          </a:p>
          <a:p>
            <a:endParaRPr lang="en-IN" sz="4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Arial Unicode MS"/>
              <a:cs typeface="Arial Unicode MS"/>
            </a:endParaRPr>
          </a:p>
          <a:p>
            <a:r>
              <a:rPr lang="en-IN" sz="4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Arial Unicode MS"/>
                <a:cs typeface="Arial Unicode MS"/>
              </a:rPr>
              <a:t>2.	</a:t>
            </a:r>
            <a:r>
              <a:rPr lang="en-US" sz="40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Arial Unicode MS"/>
                <a:cs typeface="Arial Unicode MS"/>
              </a:rPr>
              <a:t>It could provide an explanation for neutralization processes without proton transfer.</a:t>
            </a:r>
            <a:endParaRPr lang="en-IN" sz="40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18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89D8EB-6108-A940-A472-82A8C6C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8926"/>
            <a:ext cx="7886700" cy="7016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ARRHENIUS THEORY (1883)</a:t>
            </a: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8E1295-DADA-E75C-658E-D023E88A19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808037"/>
                <a:ext cx="8210550" cy="53641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Based on auto ionization process of 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(H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OH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I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Acid: H containing compound gives H</a:t>
                </a:r>
                <a:r>
                  <a:rPr lang="en-US" sz="2400" b="1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(proton) through </a:t>
                </a: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ionisation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aqueous medium (HCl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="1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Cl</a:t>
                </a:r>
                <a:r>
                  <a:rPr lang="en-US" sz="2400" b="1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Base: Oxygen and Hydrogen containing compound gives OH</a:t>
                </a:r>
                <a:r>
                  <a:rPr lang="en-US" sz="2400" b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through </a:t>
                </a:r>
                <a:r>
                  <a:rPr lang="en-US" sz="2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ionisation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aqueous medium (NaOH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2400" b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OH</a:t>
                </a:r>
                <a:r>
                  <a:rPr lang="en-US" sz="2400" b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4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Neutralisation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OH</a:t>
                </a:r>
                <a:r>
                  <a:rPr lang="en-US" sz="2400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lang="en-IN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HCl + NaOH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NaCl + 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lang="en-IN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 it is expected that in any acid base neutralization, the heat of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neutralisation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an equivalent amount of any acid base will be identical. For strong acid-base pair it true. But for weak acid base pair, some amount of heat energy is consumed to ionizing the weak acid and base.</a:t>
                </a:r>
                <a:endParaRPr lang="en-IN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98E1295-DADA-E75C-658E-D023E88A19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808037"/>
                <a:ext cx="8210550" cy="5364163"/>
              </a:xfrm>
              <a:blipFill>
                <a:blip r:embed="rId2"/>
                <a:stretch>
                  <a:fillRect l="-1114" t="-1591" b="-31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48299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D25BE2-9680-3F8E-E0EF-ED47DECD296F}"/>
                  </a:ext>
                </a:extLst>
              </p:cNvPr>
              <p:cNvSpPr txBox="1"/>
              <p:nvPr/>
            </p:nvSpPr>
            <p:spPr>
              <a:xfrm>
                <a:off x="304800" y="41493"/>
                <a:ext cx="8534400" cy="6740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Limitations of Lewis Acid-Base Theory</a:t>
                </a:r>
                <a:endParaRPr lang="en-IN" sz="28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Lewis theory includes both protonic and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nonprotonic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substances in this consideration. The inclusion of complex formation definitely broadens the concept over the Bronsted-Lowry concept. But there are some limitations: 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It cannot directly explain the acidic property of covalent protonic acids, e.g. HCI, HNO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etc. in terms of covalent bond formation by the acids. 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(ii) It cannot find out the concept of relative acid-base strength. Thus, Be (II) forms a more stable complex with F than Cu (II), while Cu (II) forms a more stable complex with NH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than Be (II), Here, with respect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 (II) is a stronger Lewis acid than Cu (II) but with respect to NH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Cu (II) is a stronger Lewis acid than Be (II). 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(iii) By definition the acid-base reactions are fast, but many complexation reactions at inert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centres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like Cr (III), Co (III), Rh(III) etc. are very slow due to kinetic factors.</a:t>
                </a:r>
                <a:endParaRPr lang="en-IN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4D25BE2-9680-3F8E-E0EF-ED47DECD2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493"/>
                <a:ext cx="8534400" cy="6740307"/>
              </a:xfrm>
              <a:prstGeom prst="rect">
                <a:avLst/>
              </a:prstGeom>
              <a:blipFill>
                <a:blip r:embed="rId2"/>
                <a:stretch>
                  <a:fillRect l="-1071" t="-1085" r="-1071" b="-18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096927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393192" y="1302855"/>
            <a:ext cx="8385048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IN" sz="2400" b="1" dirty="0" err="1"/>
              <a:t>Ashim</a:t>
            </a:r>
            <a:r>
              <a:rPr lang="en-IN" sz="2400" b="1" dirty="0"/>
              <a:t> K Das , </a:t>
            </a:r>
            <a:r>
              <a:rPr lang="en-IN" sz="2400" b="1" i="1" dirty="0"/>
              <a:t>Fundamental Concept of Inorganic Chemistry</a:t>
            </a:r>
            <a:r>
              <a:rPr lang="en-IN" sz="2400" b="1" dirty="0"/>
              <a:t>, CBC Publishers &amp; Distributors, Volume 3, Second Edition: 2010</a:t>
            </a:r>
          </a:p>
          <a:p>
            <a:pPr marL="342900" indent="-342900">
              <a:buFont typeface="Arial" charset="0"/>
              <a:buChar char="•"/>
            </a:pPr>
            <a:r>
              <a:rPr lang="en-IN" sz="2400" b="1" dirty="0"/>
              <a:t>R.P. Sarkar, General and Inorganic Chemistry Part-1, NCBA (P) Ltd, 3</a:t>
            </a:r>
            <a:r>
              <a:rPr lang="en-IN" sz="2400" b="1" baseline="30000" dirty="0"/>
              <a:t>rd</a:t>
            </a:r>
            <a:r>
              <a:rPr lang="en-IN" sz="2400" b="1" dirty="0"/>
              <a:t> Edition 2011</a:t>
            </a:r>
          </a:p>
          <a:p>
            <a:pPr marL="342900" indent="-342900">
              <a:buFont typeface="Arial" charset="0"/>
              <a:buChar char="•"/>
            </a:pPr>
            <a:r>
              <a:rPr lang="en-IN" sz="2400" b="1" dirty="0"/>
              <a:t>R.L. Dutta, G.S. De, Inorganic Chemistry, Part I, The new Book Stall, 6</a:t>
            </a:r>
            <a:r>
              <a:rPr lang="en-IN" sz="2400" b="1" baseline="30000" dirty="0"/>
              <a:t>th</a:t>
            </a:r>
            <a:r>
              <a:rPr lang="en-IN" sz="2400" b="1" dirty="0"/>
              <a:t> Edition2009, 7</a:t>
            </a:r>
            <a:r>
              <a:rPr lang="en-IN" sz="2400" b="1" baseline="30000" dirty="0"/>
              <a:t>th</a:t>
            </a:r>
            <a:r>
              <a:rPr lang="en-IN" sz="2400" b="1" dirty="0"/>
              <a:t> Edition 2013 </a:t>
            </a:r>
          </a:p>
          <a:p>
            <a:pPr marL="342900" indent="-342900">
              <a:buFont typeface="Arial" charset="0"/>
              <a:buChar char="•"/>
            </a:pPr>
            <a:r>
              <a:rPr lang="en-IN" sz="2400" b="1" dirty="0"/>
              <a:t>Wahid U. Malik, G. D. Tuli &amp; R. D. Madan,</a:t>
            </a:r>
            <a:r>
              <a:rPr lang="en-IN" sz="2400" b="1" i="1" dirty="0"/>
              <a:t> Selected topics in inorganic chemistry,</a:t>
            </a:r>
            <a:r>
              <a:rPr lang="en-IN" sz="2400" b="1" dirty="0"/>
              <a:t> S. Chand &amp; Company Ltd, first edition 1976</a:t>
            </a:r>
          </a:p>
          <a:p>
            <a:pPr marL="342900" indent="-342900">
              <a:buFont typeface="Arial" charset="0"/>
              <a:buChar char="•"/>
            </a:pPr>
            <a:r>
              <a:rPr lang="en-IN" sz="2400" b="1" dirty="0"/>
              <a:t>J.E. </a:t>
            </a:r>
            <a:r>
              <a:rPr lang="en-IN" sz="2400" b="1" dirty="0" err="1"/>
              <a:t>Huheey</a:t>
            </a:r>
            <a:r>
              <a:rPr lang="en-IN" sz="2400" b="1" dirty="0"/>
              <a:t>, E.A. </a:t>
            </a:r>
            <a:r>
              <a:rPr lang="en-IN" sz="2400" b="1" dirty="0" err="1"/>
              <a:t>Keiter</a:t>
            </a:r>
            <a:r>
              <a:rPr lang="en-IN" sz="2400" b="1" dirty="0"/>
              <a:t>, R.L. </a:t>
            </a:r>
            <a:r>
              <a:rPr lang="en-IN" sz="2400" b="1" dirty="0" err="1"/>
              <a:t>Keiter</a:t>
            </a:r>
            <a:r>
              <a:rPr lang="en-IN" sz="2400" b="1" dirty="0"/>
              <a:t>, Inorganic Chemistry Principles of Structure and Reactivity, Pearson Education Asia, fourth Edition, 2000</a:t>
            </a:r>
          </a:p>
          <a:p>
            <a:pPr marL="342900" indent="-342900">
              <a:buFont typeface="Arial" charset="0"/>
              <a:buChar char="•"/>
            </a:pPr>
            <a:endParaRPr lang="en-IN" sz="2100" b="1" dirty="0"/>
          </a:p>
        </p:txBody>
      </p:sp>
      <p:sp>
        <p:nvSpPr>
          <p:cNvPr id="4" name="Rectangle 3"/>
          <p:cNvSpPr/>
          <p:nvPr/>
        </p:nvSpPr>
        <p:spPr>
          <a:xfrm>
            <a:off x="3608292" y="262574"/>
            <a:ext cx="1678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Reference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89407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9001" y="2514600"/>
            <a:ext cx="38255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182400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89D8EB-6108-A940-A472-82A8C6C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8926"/>
            <a:ext cx="7886700" cy="7016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ARRHENIUS THEORY (1883)</a:t>
            </a: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8E1295-DADA-E75C-658E-D023E88A1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8036"/>
            <a:ext cx="8058150" cy="53641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I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 of the concept </a:t>
            </a:r>
          </a:p>
          <a:p>
            <a:pPr marL="0" indent="0" algn="just">
              <a:buNone/>
            </a:pPr>
            <a:endParaRPr lang="en-IN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The idea gets confined in aqueous media only but many acid-base reactions in nonaqueous media are well known.</a:t>
            </a:r>
          </a:p>
          <a:p>
            <a:pPr marL="0" indent="0" algn="just">
              <a:buNone/>
            </a:pPr>
            <a:endParaRPr lang="en-IN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Many compounds like SO</a:t>
            </a:r>
            <a:r>
              <a:rPr lang="en-US" sz="1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</a:t>
            </a:r>
            <a:r>
              <a:rPr lang="en-US" sz="1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etc. are not been considered as acid according to Arrhenius theory since they do not have any hydrogen, but can generate H</a:t>
            </a:r>
            <a:r>
              <a:rPr lang="en-US" sz="1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aqueous media. Similarly, many non-hydroxylic compounds like NH</a:t>
            </a:r>
            <a:r>
              <a:rPr lang="en-US" sz="1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</a:t>
            </a:r>
            <a:r>
              <a:rPr lang="en-US" sz="1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etc. also are not been considered as base according to Arrhenius theory since they are non-hydroxylic compound, but can generate OH</a:t>
            </a:r>
            <a:r>
              <a:rPr lang="en-US" sz="1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aqueous media</a:t>
            </a:r>
            <a:endParaRPr lang="en-IN" sz="1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3287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D953AD-FC50-E2DB-1C7E-423FB8FB2EEA}"/>
                  </a:ext>
                </a:extLst>
              </p:cNvPr>
              <p:cNvSpPr txBox="1"/>
              <p:nvPr/>
            </p:nvSpPr>
            <p:spPr>
              <a:xfrm>
                <a:off x="457200" y="213003"/>
                <a:ext cx="8382000" cy="6370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BRONSTED-LOWRY CONCEPT (1923)</a:t>
                </a:r>
                <a:endParaRPr lang="en-IN" sz="28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IN" sz="8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explains acid and base in terms of proton (H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donation and acceptance. This theory is also called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conjugate acid-base theory.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1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Acid: Proton donor (H</a:t>
                </a:r>
                <a:r>
                  <a:rPr lang="en-US" sz="2400" b="1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donor, e.g. HCl) </a:t>
                </a:r>
                <a:endParaRPr lang="en-IN" sz="24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Base: Proton acceptor (H</a:t>
                </a:r>
                <a:r>
                  <a:rPr lang="en-US" sz="2400" b="1" baseline="30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acceptor, e.g. NH</a:t>
                </a:r>
                <a:r>
                  <a:rPr lang="en-US" sz="2400" b="1" baseline="-25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4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Acid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Base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Base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Acid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conjugate base of acid A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IN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conjugate base of acid A</a:t>
                </a:r>
                <a:r>
                  <a:rPr lang="en-US" sz="2400" b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IN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is amphiprotic solvent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means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can act as base towards strong acid &amp; can act as acid towards strong base.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HCl 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(A</a:t>
                </a:r>
                <a:r>
                  <a:rPr lang="en-US" sz="20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OH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IN" sz="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Neutralisation reaction:</a:t>
                </a:r>
                <a:endParaRPr lang="en-IN" sz="2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(A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(B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2000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NH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NH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HSO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0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N" sz="2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87D953AD-FC50-E2DB-1C7E-423FB8FB2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003"/>
                <a:ext cx="8382000" cy="6370975"/>
              </a:xfrm>
              <a:prstGeom prst="rect">
                <a:avLst/>
              </a:prstGeom>
              <a:blipFill>
                <a:blip r:embed="rId3"/>
                <a:stretch>
                  <a:fillRect l="-1091" t="-1340" r="-2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1" descr="17p507a"/>
          <p:cNvPicPr>
            <a:picLocks noChangeAspect="1" noChangeArrowheads="1"/>
          </p:cNvPicPr>
          <p:nvPr/>
        </p:nvPicPr>
        <p:blipFill>
          <a:blip r:embed="rId3"/>
          <a:srcRect b="4280"/>
          <a:stretch>
            <a:fillRect/>
          </a:stretch>
        </p:blipFill>
        <p:spPr bwMode="auto">
          <a:xfrm>
            <a:off x="88900" y="2590800"/>
            <a:ext cx="89646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11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381000" y="349250"/>
            <a:ext cx="8382000" cy="11090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Brønsted</a:t>
            </a:r>
            <a:r>
              <a:rPr lang="en-US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-Lowry Theory of Acids &amp; Bases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Conjugate Acid-Base Pairs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438400" y="1720850"/>
            <a:ext cx="4191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6600CC"/>
                </a:solidFill>
                <a:latin typeface="Arial" charset="0"/>
                <a:cs typeface="Arial" charset="0"/>
              </a:rPr>
              <a:t>General Equation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08497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1" descr="17p507b"/>
          <p:cNvPicPr>
            <a:picLocks noChangeAspect="1" noChangeArrowheads="1"/>
          </p:cNvPicPr>
          <p:nvPr/>
        </p:nvPicPr>
        <p:blipFill>
          <a:blip r:embed="rId3"/>
          <a:srcRect b="8549"/>
          <a:stretch>
            <a:fillRect/>
          </a:stretch>
        </p:blipFill>
        <p:spPr bwMode="auto">
          <a:xfrm>
            <a:off x="179387" y="1066800"/>
            <a:ext cx="896461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59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880393" y="94917"/>
            <a:ext cx="5562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Conjugate Acid-Base Pairs</a:t>
            </a:r>
          </a:p>
        </p:txBody>
      </p:sp>
      <p:pic>
        <p:nvPicPr>
          <p:cNvPr id="2" name="Picture1" descr="1701">
            <a:extLst>
              <a:ext uri="{FF2B5EF4-FFF2-40B4-BE49-F238E27FC236}">
                <a16:creationId xmlns="" xmlns:a16="http://schemas.microsoft.com/office/drawing/2014/main" id="{D14DCD65-7E5D-BBC8-B969-9FCCB814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b="4565"/>
          <a:stretch>
            <a:fillRect/>
          </a:stretch>
        </p:blipFill>
        <p:spPr bwMode="auto">
          <a:xfrm>
            <a:off x="89693" y="3429000"/>
            <a:ext cx="896461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>
            <a:extLst>
              <a:ext uri="{FF2B5EF4-FFF2-40B4-BE49-F238E27FC236}">
                <a16:creationId xmlns="" xmlns:a16="http://schemas.microsoft.com/office/drawing/2014/main" id="{503DFE24-26F2-0265-215D-F68CEDD2C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7467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Notice that water is both an acid &amp; a base = </a:t>
            </a:r>
            <a:r>
              <a:rPr lang="en-US" sz="2000" b="1" i="1" dirty="0">
                <a:solidFill>
                  <a:srgbClr val="006600"/>
                </a:solidFill>
                <a:latin typeface="Arial" charset="0"/>
                <a:cs typeface="Arial" charset="0"/>
              </a:rPr>
              <a:t>amphoteric</a:t>
            </a:r>
          </a:p>
        </p:txBody>
      </p:sp>
    </p:spTree>
    <p:extLst>
      <p:ext uri="{BB962C8B-B14F-4D97-AF65-F5344CB8AC3E}">
        <p14:creationId xmlns="" xmlns:p14="http://schemas.microsoft.com/office/powerpoint/2010/main" val="360900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Oval 2"/>
          <p:cNvSpPr>
            <a:spLocks noChangeArrowheads="1"/>
          </p:cNvSpPr>
          <p:nvPr/>
        </p:nvSpPr>
        <p:spPr bwMode="auto">
          <a:xfrm>
            <a:off x="4038600" y="2133600"/>
            <a:ext cx="10668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115715" name="Picture1" descr="17p504a"/>
          <p:cNvPicPr>
            <a:picLocks noChangeAspect="1" noChangeArrowheads="1"/>
          </p:cNvPicPr>
          <p:nvPr/>
        </p:nvPicPr>
        <p:blipFill>
          <a:blip r:embed="rId3"/>
          <a:srcRect b="3818"/>
          <a:stretch>
            <a:fillRect/>
          </a:stretch>
        </p:blipFill>
        <p:spPr bwMode="auto">
          <a:xfrm>
            <a:off x="89693" y="914619"/>
            <a:ext cx="896461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6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84651" y="183931"/>
            <a:ext cx="83820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Brønsted</a:t>
            </a:r>
            <a:r>
              <a:rPr lang="en-US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-Lowry Theory of Acids &amp; Bases</a:t>
            </a:r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4114800" y="2057400"/>
            <a:ext cx="9144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447800" y="2819400"/>
            <a:ext cx="2590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Reversible reaction</a:t>
            </a: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 flipV="1">
            <a:off x="3733800" y="2667000"/>
            <a:ext cx="457200" cy="30480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arrow" w="med" len="med"/>
          </a:ln>
          <a:effectLst/>
        </p:spPr>
        <p:txBody>
          <a:bodyPr wrap="none"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4352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8E5CE-D41F-6513-A703-66F6096F6773}"/>
                  </a:ext>
                </a:extLst>
              </p:cNvPr>
              <p:cNvSpPr txBox="1"/>
              <p:nvPr/>
            </p:nvSpPr>
            <p:spPr>
              <a:xfrm>
                <a:off x="304800" y="304800"/>
                <a:ext cx="8610600" cy="5539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BRONSTED-LOWRY CONCEPT </a:t>
                </a:r>
              </a:p>
              <a:p>
                <a:pPr algn="ctr"/>
                <a:endParaRPr lang="en-US" sz="2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 of acid dissociation constant (K</a:t>
                </a:r>
                <a:r>
                  <a:rPr lang="en-US" sz="3200" b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):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product of equilibrium constant of proton transfer process (K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and the concentration of the reference base with respect to which the extent of proton being measured</a:t>
                </a:r>
                <a:endParaRPr lang="en-IN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strong acids K</a:t>
                </a:r>
                <a:r>
                  <a:rPr lang="en-US" sz="3200" b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&gt;</m:t>
                    </m:r>
                  </m:oMath>
                </a14:m>
                <a:r>
                  <a:rPr lang="en-US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and </a:t>
                </a:r>
                <a:r>
                  <a:rPr lang="en-US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</a:t>
                </a:r>
                <a:r>
                  <a:rPr lang="en-US" sz="3200" b="1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negative  </a:t>
                </a:r>
                <a:endParaRPr lang="en-IN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weak acids K</a:t>
                </a:r>
                <a:r>
                  <a:rPr lang="en-US" sz="3200" b="1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&lt;</m:t>
                    </m:r>
                  </m:oMath>
                </a14:m>
                <a:r>
                  <a:rPr lang="en-US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and </a:t>
                </a:r>
                <a:r>
                  <a:rPr lang="en-US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</a:t>
                </a:r>
                <a:r>
                  <a:rPr lang="en-US" sz="3200" b="1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positive  </a:t>
                </a:r>
                <a:endParaRPr lang="en-IN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N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IN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39A8E5CE-D41F-6513-A703-66F6096F6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8610600" cy="5539978"/>
              </a:xfrm>
              <a:prstGeom prst="rect">
                <a:avLst/>
              </a:prstGeom>
              <a:blipFill>
                <a:blip r:embed="rId2"/>
                <a:stretch>
                  <a:fillRect l="-1769" t="-880" r="-16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51812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716</Words>
  <Application>Microsoft Office PowerPoint</Application>
  <PresentationFormat>On-screen Show (4:3)</PresentationFormat>
  <Paragraphs>93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 ARRHENIUS THEORY (1883)   </vt:lpstr>
      <vt:lpstr> ARRHENIUS THEORY (1883)   </vt:lpstr>
      <vt:lpstr>Slide 5</vt:lpstr>
      <vt:lpstr>Slide 6</vt:lpstr>
      <vt:lpstr>Slide 7</vt:lpstr>
      <vt:lpstr>Slide 8</vt:lpstr>
      <vt:lpstr>Slide 9</vt:lpstr>
      <vt:lpstr>BRONSTED-LOWRY CONCEPT 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CHEMISTRY 2</cp:lastModifiedBy>
  <cp:revision>161</cp:revision>
  <cp:lastPrinted>1601-01-01T00:00:00Z</cp:lastPrinted>
  <dcterms:created xsi:type="dcterms:W3CDTF">2001-12-05T00:19:53Z</dcterms:created>
  <dcterms:modified xsi:type="dcterms:W3CDTF">2024-11-14T07:49:57Z</dcterms:modified>
</cp:coreProperties>
</file>